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333" r:id="rId3"/>
    <p:sldId id="336" r:id="rId4"/>
    <p:sldId id="334" r:id="rId5"/>
    <p:sldId id="330" r:id="rId6"/>
    <p:sldId id="328" r:id="rId7"/>
    <p:sldId id="331" r:id="rId8"/>
    <p:sldId id="326" r:id="rId9"/>
    <p:sldId id="332" r:id="rId10"/>
    <p:sldId id="335" r:id="rId11"/>
    <p:sldId id="311" r:id="rId12"/>
    <p:sldId id="338" r:id="rId13"/>
    <p:sldId id="337" r:id="rId14"/>
    <p:sldId id="339" r:id="rId15"/>
    <p:sldId id="340" r:id="rId16"/>
    <p:sldId id="321" r:id="rId17"/>
    <p:sldId id="271" r:id="rId18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0884E"/>
    <a:srgbClr val="4AE420"/>
    <a:srgbClr val="C31B1B"/>
    <a:srgbClr val="E6E7E8"/>
    <a:srgbClr val="FFFF00"/>
    <a:srgbClr val="6C767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>
      <p:cViewPr varScale="1">
        <p:scale>
          <a:sx n="80" d="100"/>
          <a:sy n="80" d="100"/>
        </p:scale>
        <p:origin x="-109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8B100-364E-4007-B296-9D2870A53B1C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5975F-1B44-40AD-8ECA-93A63AF08D7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8419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8D821-23AE-43C1-9290-F243E98D3CC4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7169F-CC96-4E85-B07E-9C84B203E55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8192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4861DF-77D5-41CD-A5E3-E0B9F61F6912}" type="slidenum">
              <a:rPr lang="pl-PL"/>
              <a:pPr/>
              <a:t>1</a:t>
            </a:fld>
            <a:endParaRPr lang="pl-PL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xmlns="" val="402434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1C4FD-56A4-4A40-9E4C-FDDDC020178B}" type="datetimeFigureOut">
              <a:rPr lang="pl-PL" smtClean="0"/>
              <a:pPr/>
              <a:t>2015-11-23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66FEE-6BB3-4BCA-825E-6F30733A21D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508104" y="436501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latin typeface="Bookman Old Style" pitchFamily="18" charset="0"/>
              </a:rPr>
              <a:t> </a:t>
            </a:r>
          </a:p>
          <a:p>
            <a:endParaRPr lang="pl-PL" sz="2400" b="1" dirty="0" smtClean="0"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691680" y="5517232"/>
            <a:ext cx="705678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pl-PL" sz="3600" b="1" dirty="0" smtClean="0">
                <a:latin typeface="+mj-lt"/>
              </a:rPr>
              <a:t>Współpraca gwarancją ROZWOJU</a:t>
            </a:r>
            <a:endParaRPr lang="pl-PL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Inwestycje drogowe…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971600" y="1556792"/>
            <a:ext cx="6132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…zrealizowane z dofinansowaniem rządowym </a:t>
            </a:r>
            <a:br>
              <a:rPr lang="pl-PL" sz="2400" b="1" dirty="0" smtClean="0"/>
            </a:br>
            <a:r>
              <a:rPr lang="pl-PL" sz="2400" b="1" dirty="0" smtClean="0"/>
              <a:t>w ramach tzw. „</a:t>
            </a:r>
            <a:r>
              <a:rPr lang="pl-PL" sz="2400" b="1" dirty="0" err="1" smtClean="0"/>
              <a:t>schetynówek</a:t>
            </a:r>
            <a:r>
              <a:rPr lang="pl-PL" sz="2400" b="1" dirty="0" smtClean="0"/>
              <a:t>” </a:t>
            </a:r>
            <a:endParaRPr lang="pl-PL" sz="2400" dirty="0"/>
          </a:p>
        </p:txBody>
      </p:sp>
      <p:pic>
        <p:nvPicPr>
          <p:cNvPr id="9" name="Obraz 8" descr="schetynowki-narodowy-program-budowy-dro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6296" y="1556792"/>
            <a:ext cx="1345704" cy="1345704"/>
          </a:xfrm>
          <a:prstGeom prst="rect">
            <a:avLst/>
          </a:prstGeom>
        </p:spPr>
      </p:pic>
      <p:pic>
        <p:nvPicPr>
          <p:cNvPr id="13" name="Obraz 12" descr="pizap.com144465391264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2348880"/>
            <a:ext cx="5724128" cy="4293096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1547664" y="5949280"/>
            <a:ext cx="55446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Droga Brzostów – Zalesie – Panienka z udziałem gminy Jarocin i Jaraczewo</a:t>
            </a:r>
          </a:p>
          <a:p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2015</a:t>
            </a:r>
            <a:endParaRPr lang="pl-PL" sz="1400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pl-P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059832" y="0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Poprawa standardów </a:t>
            </a:r>
          </a:p>
          <a:p>
            <a:pPr algn="ctr"/>
            <a:r>
              <a:rPr lang="pl-PL" sz="40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w jarocińskim szpitalu</a:t>
            </a:r>
            <a:endParaRPr lang="pl-PL" sz="40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8" name="Obraz 7" descr="pizap.com144802369569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81436"/>
            <a:ext cx="6768752" cy="50765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4000" b="1" i="1" dirty="0" smtClean="0">
                <a:solidFill>
                  <a:schemeClr val="bg2">
                    <a:lumMod val="75000"/>
                  </a:schemeClr>
                </a:solidFill>
              </a:rPr>
              <a:t>Przyjazny DPS</a:t>
            </a:r>
            <a:endParaRPr lang="pl-PL" sz="4000" b="1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7839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az 6" descr="IMG_03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699030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IMG_52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717032"/>
            <a:ext cx="4355976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4000" b="1" i="1" dirty="0" smtClean="0">
                <a:solidFill>
                  <a:schemeClr val="bg2">
                    <a:lumMod val="50000"/>
                  </a:schemeClr>
                </a:solidFill>
              </a:rPr>
              <a:t>Dom na miarę XXI wieku</a:t>
            </a:r>
            <a:endParaRPr lang="pl-PL" sz="40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pizap.com144802703934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628800"/>
            <a:ext cx="6617708" cy="49632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4000" b="1" i="1" dirty="0" smtClean="0">
                <a:solidFill>
                  <a:schemeClr val="bg2">
                    <a:lumMod val="50000"/>
                  </a:schemeClr>
                </a:solidFill>
              </a:rPr>
              <a:t>Rozwojowa zmiana</a:t>
            </a:r>
            <a:endParaRPr lang="pl-PL" sz="40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Obraz 1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5" name="pole tekstowe 4"/>
          <p:cNvSpPr txBox="1"/>
          <p:nvPr/>
        </p:nvSpPr>
        <p:spPr>
          <a:xfrm>
            <a:off x="4067944" y="2204864"/>
            <a:ext cx="106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Rok 2014</a:t>
            </a:r>
            <a:endParaRPr lang="pl-PL" b="1" dirty="0"/>
          </a:p>
        </p:txBody>
      </p:sp>
      <p:pic>
        <p:nvPicPr>
          <p:cNvPr id="6" name="Obraz 5" descr="IMG_52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412776"/>
            <a:ext cx="7812360" cy="520824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3707904" y="5373216"/>
            <a:ext cx="106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Rok 2015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b="1" i="1" dirty="0" smtClean="0">
                <a:solidFill>
                  <a:schemeClr val="bg2">
                    <a:lumMod val="50000"/>
                  </a:schemeClr>
                </a:solidFill>
              </a:rPr>
              <a:t>Rozwój </a:t>
            </a:r>
            <a:br>
              <a:rPr lang="pl-PL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b="1" i="1" dirty="0" smtClean="0">
                <a:solidFill>
                  <a:schemeClr val="bg2">
                    <a:lumMod val="50000"/>
                  </a:schemeClr>
                </a:solidFill>
              </a:rPr>
              <a:t>placówek oświatowych</a:t>
            </a:r>
            <a:endParaRPr lang="pl-PL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635283" y="1412776"/>
            <a:ext cx="3508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smtClean="0"/>
              <a:t>Inwestowanie w bazę edukacyjno - sportową</a:t>
            </a:r>
            <a:endParaRPr lang="pl-PL" sz="1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3933056"/>
            <a:ext cx="3253955" cy="2362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3528392" cy="234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484784"/>
            <a:ext cx="2458922" cy="28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509120"/>
            <a:ext cx="2896173" cy="2175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96473" y="1700808"/>
            <a:ext cx="3547527" cy="2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8365" y="4725144"/>
            <a:ext cx="3185635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712" y="4221088"/>
            <a:ext cx="3935288" cy="245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b="1" i="1" dirty="0" smtClean="0">
                <a:solidFill>
                  <a:schemeClr val="bg2">
                    <a:lumMod val="50000"/>
                  </a:schemeClr>
                </a:solidFill>
              </a:rPr>
              <a:t>Rozwój </a:t>
            </a:r>
            <a:br>
              <a:rPr lang="pl-PL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b="1" i="1" dirty="0" smtClean="0">
                <a:solidFill>
                  <a:schemeClr val="bg2">
                    <a:lumMod val="50000"/>
                  </a:schemeClr>
                </a:solidFill>
              </a:rPr>
              <a:t>placówek oświatowych</a:t>
            </a:r>
            <a:endParaRPr lang="pl-PL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20066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386397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221088"/>
            <a:ext cx="367665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1628800"/>
            <a:ext cx="2017713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1628800"/>
            <a:ext cx="2006600" cy="2674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6084168" y="1412776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i="1" dirty="0" smtClean="0"/>
              <a:t>Inwestowanie w pomoce naukowe</a:t>
            </a:r>
            <a:endParaRPr lang="pl-PL" sz="1400" i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1700808"/>
            <a:ext cx="2017713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80703" y="0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pl-PL" sz="4000" b="1" i="1" dirty="0" smtClean="0">
                <a:solidFill>
                  <a:schemeClr val="bg2">
                    <a:lumMod val="50000"/>
                  </a:schemeClr>
                </a:solidFill>
              </a:rPr>
              <a:t>Współpraca </a:t>
            </a:r>
            <a:br>
              <a:rPr lang="pl-PL" sz="4000" b="1" i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pl-PL" sz="4000" b="1" i="1" dirty="0" smtClean="0">
                <a:solidFill>
                  <a:schemeClr val="bg2">
                    <a:lumMod val="50000"/>
                  </a:schemeClr>
                </a:solidFill>
              </a:rPr>
              <a:t>z przedsiębiorcami</a:t>
            </a:r>
            <a:endParaRPr lang="pl-PL" sz="40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Obraz 2" descr="col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160748"/>
            <a:ext cx="7596336" cy="5697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chemeClr val="bg2">
                    <a:lumMod val="50000"/>
                  </a:schemeClr>
                </a:solidFill>
              </a:rPr>
              <a:t>Nasze drogi prowadzą do… </a:t>
            </a:r>
            <a:br>
              <a:rPr lang="pl-PL" b="1" i="1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pl-PL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Symbol zastępczy zawartości 3" descr="kto-odpowiada-za-polskie-drogi-przekonaj-sie_thumb_700x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2132856"/>
            <a:ext cx="4536504" cy="3402378"/>
          </a:xfrm>
        </p:spPr>
      </p:pic>
      <p:sp>
        <p:nvSpPr>
          <p:cNvPr id="5" name="Prostokąt 4"/>
          <p:cNvSpPr/>
          <p:nvPr/>
        </p:nvSpPr>
        <p:spPr>
          <a:xfrm>
            <a:off x="4427984" y="5661248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i="1" dirty="0" smtClean="0">
                <a:solidFill>
                  <a:schemeClr val="bg2">
                    <a:lumMod val="50000"/>
                  </a:schemeClr>
                </a:solidFill>
              </a:rPr>
              <a:t>ROZWOJU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iadukt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916832"/>
            <a:ext cx="6034617" cy="4525963"/>
          </a:xfrm>
        </p:spPr>
      </p:pic>
      <p:sp>
        <p:nvSpPr>
          <p:cNvPr id="5" name="Tytuł 4"/>
          <p:cNvSpPr txBox="1">
            <a:spLocks noGrp="1"/>
          </p:cNvSpPr>
          <p:nvPr>
            <p:ph type="title"/>
          </p:nvPr>
        </p:nvSpPr>
        <p:spPr>
          <a:xfrm>
            <a:off x="3272521" y="548680"/>
            <a:ext cx="5871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 smtClean="0"/>
              <a:t>Największa inwestycja drogowa ostatnich lat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331640" y="1412776"/>
            <a:ext cx="7462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Wiadukty przy ul. Powstańców Wlkp. w Jarocinie</a:t>
            </a:r>
            <a:endParaRPr lang="pl-PL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N15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492896"/>
            <a:ext cx="4836029" cy="362702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1691680" y="2636912"/>
            <a:ext cx="106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Rok 2012</a:t>
            </a:r>
            <a:endParaRPr lang="pl-PL" b="1" dirty="0"/>
          </a:p>
        </p:txBody>
      </p:sp>
      <p:pic>
        <p:nvPicPr>
          <p:cNvPr id="8" name="Obraz 7" descr="IMG_9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2060848"/>
            <a:ext cx="6840760" cy="456050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771800" y="2348880"/>
            <a:ext cx="1065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0884E"/>
                </a:solidFill>
              </a:rPr>
              <a:t>Rok 2013</a:t>
            </a:r>
            <a:endParaRPr lang="pl-PL" b="1" dirty="0">
              <a:solidFill>
                <a:srgbClr val="F0884E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1835696" y="54868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400" b="1" dirty="0" smtClean="0"/>
              <a:t>Rozwój widoczny gołym okiem</a:t>
            </a:r>
            <a:endParaRPr lang="pl-PL" sz="2400" b="1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Inwestycje drogowe…</a:t>
            </a:r>
            <a:endParaRPr lang="pl-PL" sz="16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55576" y="1556792"/>
            <a:ext cx="681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…zrealizowane z udziałem dofinansowania unijnego</a:t>
            </a:r>
            <a:endParaRPr lang="pl-PL" sz="2400" b="1" dirty="0"/>
          </a:p>
        </p:txBody>
      </p:sp>
      <p:pic>
        <p:nvPicPr>
          <p:cNvPr id="9" name="Obraz 8" descr="rs51jl2g34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344" y="1700808"/>
            <a:ext cx="1205880" cy="801408"/>
          </a:xfrm>
          <a:prstGeom prst="rect">
            <a:avLst/>
          </a:prstGeom>
        </p:spPr>
      </p:pic>
      <p:pic>
        <p:nvPicPr>
          <p:cNvPr id="13" name="Symbol zastępczy zawartości 3" descr="zerkow-jaroc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276872"/>
            <a:ext cx="4176464" cy="3129758"/>
          </a:xfrm>
        </p:spPr>
      </p:pic>
      <p:sp>
        <p:nvSpPr>
          <p:cNvPr id="14" name="pole tekstowe 13"/>
          <p:cNvSpPr txBox="1"/>
          <p:nvPr/>
        </p:nvSpPr>
        <p:spPr>
          <a:xfrm>
            <a:off x="251520" y="4437112"/>
            <a:ext cx="348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Jarocin – Żerków – Śmiełów – Ruda Komorska</a:t>
            </a:r>
          </a:p>
          <a:p>
            <a:r>
              <a:rPr lang="pl-PL" sz="1400" dirty="0" smtClean="0">
                <a:solidFill>
                  <a:schemeClr val="bg1"/>
                </a:solidFill>
              </a:rPr>
              <a:t> 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2010</a:t>
            </a:r>
            <a:endParaRPr lang="pl-PL" sz="1400" dirty="0" smtClean="0">
              <a:solidFill>
                <a:schemeClr val="bg1"/>
              </a:solidFill>
            </a:endParaRPr>
          </a:p>
        </p:txBody>
      </p:sp>
      <p:pic>
        <p:nvPicPr>
          <p:cNvPr id="15" name="Obraz 14" descr="PB1559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501" y="3860708"/>
            <a:ext cx="4176971" cy="2784649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5004048" y="5661248"/>
            <a:ext cx="2899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Kotlin – Sławoszew – granica powiatu</a:t>
            </a:r>
          </a:p>
          <a:p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3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Inwestycje drogowe…</a:t>
            </a:r>
            <a:endParaRPr lang="pl-PL" sz="16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 descr="IMG_07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16" y="2204864"/>
            <a:ext cx="4224469" cy="3168352"/>
          </a:xfrm>
        </p:spPr>
      </p:pic>
      <p:sp>
        <p:nvSpPr>
          <p:cNvPr id="6" name="pole tekstowe 5"/>
          <p:cNvSpPr txBox="1"/>
          <p:nvPr/>
        </p:nvSpPr>
        <p:spPr>
          <a:xfrm>
            <a:off x="611560" y="4581128"/>
            <a:ext cx="3114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Droga w Mieszkowie zrealizowana</a:t>
            </a:r>
          </a:p>
          <a:p>
            <a:r>
              <a:rPr lang="pl-PL" sz="1400" dirty="0" smtClean="0">
                <a:solidFill>
                  <a:schemeClr val="bg1"/>
                </a:solidFill>
              </a:rPr>
              <a:t>przy współpracy z gminą Kotlin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rok 2011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755576" y="1556792"/>
            <a:ext cx="6819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…zrealizowane z udziałem dofinansowania unijnego</a:t>
            </a:r>
            <a:endParaRPr lang="pl-PL" sz="2400" b="1" dirty="0"/>
          </a:p>
        </p:txBody>
      </p:sp>
      <p:pic>
        <p:nvPicPr>
          <p:cNvPr id="9" name="Obraz 8" descr="rs51jl2g34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4" y="1700808"/>
            <a:ext cx="1205880" cy="801408"/>
          </a:xfrm>
          <a:prstGeom prst="rect">
            <a:avLst/>
          </a:prstGeom>
        </p:spPr>
      </p:pic>
      <p:pic>
        <p:nvPicPr>
          <p:cNvPr id="10" name="Obraz 9" descr="P1110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2996952"/>
            <a:ext cx="3852936" cy="2889702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5220072" y="5373216"/>
            <a:ext cx="3027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Droga Rusko - Jaraczewo zrealizowana </a:t>
            </a:r>
          </a:p>
          <a:p>
            <a:r>
              <a:rPr lang="pl-PL" sz="1400" dirty="0" smtClean="0">
                <a:solidFill>
                  <a:schemeClr val="bg1"/>
                </a:solidFill>
              </a:rPr>
              <a:t>z udziałem gminy Jaraczewo 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2011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333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zawartości 3" descr="P11101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3356992"/>
            <a:ext cx="4017670" cy="30145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…zrealizowane z dofinansowaniem rządowym </a:t>
            </a:r>
            <a:br>
              <a:rPr lang="pl-PL" sz="2400" b="1" dirty="0" smtClean="0"/>
            </a:br>
            <a:r>
              <a:rPr lang="pl-PL" sz="2400" b="1" dirty="0" smtClean="0"/>
              <a:t>w ramach tzw. „</a:t>
            </a:r>
            <a:r>
              <a:rPr lang="pl-PL" sz="2400" b="1" dirty="0" err="1" smtClean="0"/>
              <a:t>schetynówek</a:t>
            </a:r>
            <a:r>
              <a:rPr lang="pl-PL" sz="2400" b="1" dirty="0" smtClean="0"/>
              <a:t>” </a:t>
            </a:r>
            <a:endParaRPr lang="pl-PL" sz="2400" b="1" dirty="0"/>
          </a:p>
        </p:txBody>
      </p:sp>
      <p:pic>
        <p:nvPicPr>
          <p:cNvPr id="6" name="Obraz 5" descr="schetynowki-narodowy-program-budowy-dro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6336" y="1412776"/>
            <a:ext cx="1345704" cy="1345704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3491880" y="548680"/>
            <a:ext cx="5652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4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Inwestycje drogowe…</a:t>
            </a:r>
            <a:endParaRPr lang="pl-PL" sz="4400" dirty="0"/>
          </a:p>
        </p:txBody>
      </p:sp>
      <p:pic>
        <p:nvPicPr>
          <p:cNvPr id="11" name="Obraz 10" descr="IMG_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636912"/>
            <a:ext cx="3936437" cy="2952328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539552" y="4581128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Droga Klęka – Żerków – </a:t>
            </a:r>
            <a:r>
              <a:rPr lang="pl-PL" sz="1400" dirty="0" smtClean="0">
                <a:solidFill>
                  <a:schemeClr val="bg1"/>
                </a:solidFill>
              </a:rPr>
              <a:t>II etap przy współpracy z powiatem średzkim i gminami: Żerków oraz Nowe Miasto</a:t>
            </a:r>
            <a:endParaRPr lang="pl-PL" sz="1400" dirty="0" smtClean="0">
              <a:solidFill>
                <a:schemeClr val="bg1"/>
              </a:solidFill>
            </a:endParaRPr>
          </a:p>
          <a:p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 </a:t>
            </a:r>
            <a:r>
              <a:rPr lang="pl-PL" sz="1400" dirty="0" smtClean="0">
                <a:solidFill>
                  <a:schemeClr val="bg1"/>
                </a:solidFill>
              </a:rPr>
              <a:t> 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5292080" y="5733256"/>
            <a:ext cx="3201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Droga Wilkowyja – Tarce zrealizowana </a:t>
            </a:r>
          </a:p>
          <a:p>
            <a:r>
              <a:rPr lang="pl-PL" sz="1400" dirty="0" smtClean="0">
                <a:solidFill>
                  <a:schemeClr val="bg1"/>
                </a:solidFill>
              </a:rPr>
              <a:t>przy współpracy z gminą Jarocin 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2011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8229600" cy="1143000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…zrealizowane z dofinansowaniem rządowym </a:t>
            </a:r>
            <a:br>
              <a:rPr lang="pl-PL" sz="2400" b="1" dirty="0" smtClean="0"/>
            </a:br>
            <a:r>
              <a:rPr lang="pl-PL" sz="2400" b="1" dirty="0" smtClean="0"/>
              <a:t>w ramach tzw. „</a:t>
            </a:r>
            <a:r>
              <a:rPr lang="pl-PL" sz="2400" b="1" dirty="0" err="1" smtClean="0"/>
              <a:t>schetynówek</a:t>
            </a:r>
            <a:r>
              <a:rPr lang="pl-PL" sz="2400" b="1" dirty="0" smtClean="0"/>
              <a:t>” </a:t>
            </a:r>
            <a:endParaRPr lang="pl-PL" sz="2400" b="1" dirty="0"/>
          </a:p>
        </p:txBody>
      </p:sp>
      <p:pic>
        <p:nvPicPr>
          <p:cNvPr id="6" name="Obraz 5" descr="schetynowki-narodowy-program-budowy-dro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96336" y="1412776"/>
            <a:ext cx="1345704" cy="1345704"/>
          </a:xfrm>
          <a:prstGeom prst="rect">
            <a:avLst/>
          </a:prstGeom>
        </p:spPr>
      </p:pic>
      <p:pic>
        <p:nvPicPr>
          <p:cNvPr id="7" name="Obraz 6" descr="IMG_20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2492896"/>
            <a:ext cx="4283968" cy="321297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83568" y="5085184"/>
            <a:ext cx="3240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Droga Witaszyce – Prusy – Magnuszewice </a:t>
            </a:r>
          </a:p>
          <a:p>
            <a:r>
              <a:rPr lang="pl-PL" sz="1400" dirty="0" smtClean="0">
                <a:solidFill>
                  <a:schemeClr val="bg1"/>
                </a:solidFill>
              </a:rPr>
              <a:t>z udziałem gminy Jarocin 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2011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491880" y="548680"/>
            <a:ext cx="5652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4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Inwestycje drogowe…</a:t>
            </a:r>
            <a:endParaRPr lang="pl-PL" sz="4400" dirty="0"/>
          </a:p>
        </p:txBody>
      </p:sp>
      <p:pic>
        <p:nvPicPr>
          <p:cNvPr id="11" name="Obraz 10" descr="goli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3068960"/>
            <a:ext cx="2736331" cy="2899827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6156176" y="5445224"/>
            <a:ext cx="2682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ul. Wolności w Golinie </a:t>
            </a:r>
          </a:p>
          <a:p>
            <a:r>
              <a:rPr lang="pl-PL" sz="1400" dirty="0" smtClean="0">
                <a:solidFill>
                  <a:schemeClr val="bg1"/>
                </a:solidFill>
              </a:rPr>
              <a:t>z udziałem gminy Jarocin 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2013</a:t>
            </a:r>
            <a:endParaRPr lang="pl-P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Inwestycje drogowe…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Mieszków - Żerkó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564904"/>
            <a:ext cx="3884249" cy="2913187"/>
          </a:xfrm>
        </p:spPr>
      </p:pic>
      <p:sp>
        <p:nvSpPr>
          <p:cNvPr id="5" name="pole tekstowe 4"/>
          <p:cNvSpPr txBox="1"/>
          <p:nvPr/>
        </p:nvSpPr>
        <p:spPr>
          <a:xfrm>
            <a:off x="323528" y="4941168"/>
            <a:ext cx="3946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Droga Mieszków – Żerków (etap I </a:t>
            </a:r>
            <a:r>
              <a:rPr lang="pl-PL" sz="1400" dirty="0" err="1" smtClean="0">
                <a:solidFill>
                  <a:schemeClr val="bg1"/>
                </a:solidFill>
              </a:rPr>
              <a:t>Stęgosz</a:t>
            </a:r>
            <a:r>
              <a:rPr lang="pl-PL" sz="1400" dirty="0" smtClean="0">
                <a:solidFill>
                  <a:schemeClr val="bg1"/>
                </a:solidFill>
              </a:rPr>
              <a:t>), </a:t>
            </a:r>
          </a:p>
          <a:p>
            <a:r>
              <a:rPr lang="pl-PL" sz="1400" dirty="0" smtClean="0">
                <a:solidFill>
                  <a:schemeClr val="bg1"/>
                </a:solidFill>
              </a:rPr>
              <a:t>z dofinansowaniem gmin: Żerków i Jarocin 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2012</a:t>
            </a: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71600" y="1556792"/>
            <a:ext cx="61328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/>
              <a:t>…zrealizowane z dofinansowaniem rządowym </a:t>
            </a:r>
            <a:br>
              <a:rPr lang="pl-PL" sz="2400" b="1" dirty="0" smtClean="0"/>
            </a:br>
            <a:r>
              <a:rPr lang="pl-PL" sz="2400" b="1" dirty="0" smtClean="0"/>
              <a:t>w ramach tzw. „</a:t>
            </a:r>
            <a:r>
              <a:rPr lang="pl-PL" sz="2400" b="1" dirty="0" err="1" smtClean="0"/>
              <a:t>schetynówek</a:t>
            </a:r>
            <a:r>
              <a:rPr lang="pl-PL" sz="2400" b="1" dirty="0" smtClean="0"/>
              <a:t>” </a:t>
            </a:r>
            <a:endParaRPr lang="pl-PL" sz="2400" dirty="0"/>
          </a:p>
        </p:txBody>
      </p:sp>
      <p:pic>
        <p:nvPicPr>
          <p:cNvPr id="9" name="Obraz 8" descr="schetynowki-narodowy-program-budowy-dro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1556792"/>
            <a:ext cx="1345704" cy="1345704"/>
          </a:xfrm>
          <a:prstGeom prst="rect">
            <a:avLst/>
          </a:prstGeom>
        </p:spPr>
      </p:pic>
      <p:pic>
        <p:nvPicPr>
          <p:cNvPr id="11" name="Obraz 10" descr="IMG_50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17032"/>
            <a:ext cx="3960440" cy="2640293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860032" y="5661248"/>
            <a:ext cx="2764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chemeClr val="bg1"/>
                </a:solidFill>
              </a:rPr>
              <a:t>Cielcza – Radlin – </a:t>
            </a:r>
            <a:r>
              <a:rPr lang="pl-PL" sz="1400" dirty="0" err="1" smtClean="0">
                <a:solidFill>
                  <a:schemeClr val="bg1"/>
                </a:solidFill>
              </a:rPr>
              <a:t>Stęgosz</a:t>
            </a:r>
            <a:endParaRPr lang="pl-PL" sz="1400" dirty="0" smtClean="0">
              <a:solidFill>
                <a:schemeClr val="bg1"/>
              </a:solidFill>
            </a:endParaRPr>
          </a:p>
          <a:p>
            <a:r>
              <a:rPr lang="pl-PL" sz="1400" dirty="0" smtClean="0">
                <a:solidFill>
                  <a:schemeClr val="bg1"/>
                </a:solidFill>
              </a:rPr>
              <a:t> z udziałem Gmin: Jarocin i  Żerków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rok </a:t>
            </a:r>
            <a:r>
              <a:rPr lang="pl-PL" sz="14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</a:t>
            </a:r>
            <a:r>
              <a:rPr lang="pl-PL" sz="1400" dirty="0" smtClean="0">
                <a:solidFill>
                  <a:schemeClr val="bg1"/>
                </a:solidFill>
              </a:rPr>
              <a:t>  </a:t>
            </a:r>
            <a:endParaRPr lang="pl-PL" sz="1400" dirty="0" smtClean="0">
              <a:solidFill>
                <a:schemeClr val="bg1"/>
              </a:solidFill>
            </a:endParaRPr>
          </a:p>
          <a:p>
            <a:endParaRPr lang="pl-PL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1995</TotalTime>
  <Words>253</Words>
  <Application>Microsoft Office PowerPoint</Application>
  <PresentationFormat>Pokaz na ekranie (4:3)</PresentationFormat>
  <Paragraphs>57</Paragraphs>
  <Slides>17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Slajd 1</vt:lpstr>
      <vt:lpstr>Nasze drogi prowadzą do…  </vt:lpstr>
      <vt:lpstr>Największa inwestycja drogowa ostatnich lat</vt:lpstr>
      <vt:lpstr>Slajd 4</vt:lpstr>
      <vt:lpstr>Inwestycje drogowe…</vt:lpstr>
      <vt:lpstr>Inwestycje drogowe…</vt:lpstr>
      <vt:lpstr>…zrealizowane z dofinansowaniem rządowym  w ramach tzw. „schetynówek” </vt:lpstr>
      <vt:lpstr>…zrealizowane z dofinansowaniem rządowym  w ramach tzw. „schetynówek” </vt:lpstr>
      <vt:lpstr> Inwestycje drogowe… </vt:lpstr>
      <vt:lpstr> Inwestycje drogowe… </vt:lpstr>
      <vt:lpstr>Slajd 11</vt:lpstr>
      <vt:lpstr>Przyjazny DPS</vt:lpstr>
      <vt:lpstr>Dom na miarę XXI wieku</vt:lpstr>
      <vt:lpstr>Rozwojowa zmiana</vt:lpstr>
      <vt:lpstr>Rozwój  placówek oświatowych</vt:lpstr>
      <vt:lpstr>Rozwój  placówek oświatowych</vt:lpstr>
      <vt:lpstr>Współpraca  z przedsiębiorcami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ksobczak</dc:creator>
  <cp:lastModifiedBy>bmaka</cp:lastModifiedBy>
  <cp:revision>238</cp:revision>
  <dcterms:created xsi:type="dcterms:W3CDTF">2014-05-20T06:13:08Z</dcterms:created>
  <dcterms:modified xsi:type="dcterms:W3CDTF">2015-11-23T08:16:13Z</dcterms:modified>
</cp:coreProperties>
</file>